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292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A83416-768B-4D4A-8595-970BE790574E}"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E97AD-134C-4B6A-AED5-754D54CCEE0B}" type="slidenum">
              <a:rPr lang="en-US" smtClean="0"/>
              <a:t>‹#›</a:t>
            </a:fld>
            <a:endParaRPr lang="en-US"/>
          </a:p>
        </p:txBody>
      </p:sp>
    </p:spTree>
    <p:extLst>
      <p:ext uri="{BB962C8B-B14F-4D97-AF65-F5344CB8AC3E}">
        <p14:creationId xmlns:p14="http://schemas.microsoft.com/office/powerpoint/2010/main" val="499187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A83416-768B-4D4A-8595-970BE790574E}"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E97AD-134C-4B6A-AED5-754D54CCEE0B}" type="slidenum">
              <a:rPr lang="en-US" smtClean="0"/>
              <a:t>‹#›</a:t>
            </a:fld>
            <a:endParaRPr lang="en-US"/>
          </a:p>
        </p:txBody>
      </p:sp>
    </p:spTree>
    <p:extLst>
      <p:ext uri="{BB962C8B-B14F-4D97-AF65-F5344CB8AC3E}">
        <p14:creationId xmlns:p14="http://schemas.microsoft.com/office/powerpoint/2010/main" val="361780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A83416-768B-4D4A-8595-970BE790574E}"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E97AD-134C-4B6A-AED5-754D54CCEE0B}" type="slidenum">
              <a:rPr lang="en-US" smtClean="0"/>
              <a:t>‹#›</a:t>
            </a:fld>
            <a:endParaRPr lang="en-US"/>
          </a:p>
        </p:txBody>
      </p:sp>
    </p:spTree>
    <p:extLst>
      <p:ext uri="{BB962C8B-B14F-4D97-AF65-F5344CB8AC3E}">
        <p14:creationId xmlns:p14="http://schemas.microsoft.com/office/powerpoint/2010/main" val="305327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A83416-768B-4D4A-8595-970BE790574E}"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E97AD-134C-4B6A-AED5-754D54CCEE0B}" type="slidenum">
              <a:rPr lang="en-US" smtClean="0"/>
              <a:t>‹#›</a:t>
            </a:fld>
            <a:endParaRPr lang="en-US"/>
          </a:p>
        </p:txBody>
      </p:sp>
    </p:spTree>
    <p:extLst>
      <p:ext uri="{BB962C8B-B14F-4D97-AF65-F5344CB8AC3E}">
        <p14:creationId xmlns:p14="http://schemas.microsoft.com/office/powerpoint/2010/main" val="72190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A83416-768B-4D4A-8595-970BE790574E}"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E97AD-134C-4B6A-AED5-754D54CCEE0B}" type="slidenum">
              <a:rPr lang="en-US" smtClean="0"/>
              <a:t>‹#›</a:t>
            </a:fld>
            <a:endParaRPr lang="en-US"/>
          </a:p>
        </p:txBody>
      </p:sp>
    </p:spTree>
    <p:extLst>
      <p:ext uri="{BB962C8B-B14F-4D97-AF65-F5344CB8AC3E}">
        <p14:creationId xmlns:p14="http://schemas.microsoft.com/office/powerpoint/2010/main" val="1542106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A83416-768B-4D4A-8595-970BE790574E}"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7E97AD-134C-4B6A-AED5-754D54CCEE0B}" type="slidenum">
              <a:rPr lang="en-US" smtClean="0"/>
              <a:t>‹#›</a:t>
            </a:fld>
            <a:endParaRPr lang="en-US"/>
          </a:p>
        </p:txBody>
      </p:sp>
    </p:spTree>
    <p:extLst>
      <p:ext uri="{BB962C8B-B14F-4D97-AF65-F5344CB8AC3E}">
        <p14:creationId xmlns:p14="http://schemas.microsoft.com/office/powerpoint/2010/main" val="206816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A83416-768B-4D4A-8595-970BE790574E}" type="datetimeFigureOut">
              <a:rPr lang="en-US" smtClean="0"/>
              <a:t>9/28/2018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7E97AD-134C-4B6A-AED5-754D54CCEE0B}" type="slidenum">
              <a:rPr lang="en-US" smtClean="0"/>
              <a:t>‹#›</a:t>
            </a:fld>
            <a:endParaRPr lang="en-US"/>
          </a:p>
        </p:txBody>
      </p:sp>
    </p:spTree>
    <p:extLst>
      <p:ext uri="{BB962C8B-B14F-4D97-AF65-F5344CB8AC3E}">
        <p14:creationId xmlns:p14="http://schemas.microsoft.com/office/powerpoint/2010/main" val="2960655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A83416-768B-4D4A-8595-970BE790574E}" type="datetimeFigureOut">
              <a:rPr lang="en-US" smtClean="0"/>
              <a:t>9/28/2018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7E97AD-134C-4B6A-AED5-754D54CCEE0B}" type="slidenum">
              <a:rPr lang="en-US" smtClean="0"/>
              <a:t>‹#›</a:t>
            </a:fld>
            <a:endParaRPr lang="en-US"/>
          </a:p>
        </p:txBody>
      </p:sp>
    </p:spTree>
    <p:extLst>
      <p:ext uri="{BB962C8B-B14F-4D97-AF65-F5344CB8AC3E}">
        <p14:creationId xmlns:p14="http://schemas.microsoft.com/office/powerpoint/2010/main" val="2501841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83416-768B-4D4A-8595-970BE790574E}" type="datetimeFigureOut">
              <a:rPr lang="en-US" smtClean="0"/>
              <a:t>9/28/2018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7E97AD-134C-4B6A-AED5-754D54CCEE0B}" type="slidenum">
              <a:rPr lang="en-US" smtClean="0"/>
              <a:t>‹#›</a:t>
            </a:fld>
            <a:endParaRPr lang="en-US"/>
          </a:p>
        </p:txBody>
      </p:sp>
    </p:spTree>
    <p:extLst>
      <p:ext uri="{BB962C8B-B14F-4D97-AF65-F5344CB8AC3E}">
        <p14:creationId xmlns:p14="http://schemas.microsoft.com/office/powerpoint/2010/main" val="344688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DA83416-768B-4D4A-8595-970BE790574E}"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7E97AD-134C-4B6A-AED5-754D54CCEE0B}" type="slidenum">
              <a:rPr lang="en-US" smtClean="0"/>
              <a:t>‹#›</a:t>
            </a:fld>
            <a:endParaRPr lang="en-US"/>
          </a:p>
        </p:txBody>
      </p:sp>
    </p:spTree>
    <p:extLst>
      <p:ext uri="{BB962C8B-B14F-4D97-AF65-F5344CB8AC3E}">
        <p14:creationId xmlns:p14="http://schemas.microsoft.com/office/powerpoint/2010/main" val="3738092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DA83416-768B-4D4A-8595-970BE790574E}"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7E97AD-134C-4B6A-AED5-754D54CCEE0B}" type="slidenum">
              <a:rPr lang="en-US" smtClean="0"/>
              <a:t>‹#›</a:t>
            </a:fld>
            <a:endParaRPr lang="en-US"/>
          </a:p>
        </p:txBody>
      </p:sp>
    </p:spTree>
    <p:extLst>
      <p:ext uri="{BB962C8B-B14F-4D97-AF65-F5344CB8AC3E}">
        <p14:creationId xmlns:p14="http://schemas.microsoft.com/office/powerpoint/2010/main" val="2764302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DA83416-768B-4D4A-8595-970BE790574E}" type="datetimeFigureOut">
              <a:rPr lang="en-US" smtClean="0"/>
              <a:t>9/28/2018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07E97AD-134C-4B6A-AED5-754D54CCEE0B}" type="slidenum">
              <a:rPr lang="en-US" smtClean="0"/>
              <a:t>‹#›</a:t>
            </a:fld>
            <a:endParaRPr lang="en-US"/>
          </a:p>
        </p:txBody>
      </p:sp>
    </p:spTree>
    <p:extLst>
      <p:ext uri="{BB962C8B-B14F-4D97-AF65-F5344CB8AC3E}">
        <p14:creationId xmlns:p14="http://schemas.microsoft.com/office/powerpoint/2010/main" val="3784311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0C272EC9-C60F-41F8-B835-35D5A3272EE9}"/>
              </a:ext>
            </a:extLst>
          </p:cNvPr>
          <p:cNvSpPr txBox="1"/>
          <p:nvPr/>
        </p:nvSpPr>
        <p:spPr>
          <a:xfrm>
            <a:off x="3362799" y="1192572"/>
            <a:ext cx="2778005" cy="461665"/>
          </a:xfrm>
          <a:prstGeom prst="rect">
            <a:avLst/>
          </a:prstGeom>
          <a:noFill/>
        </p:spPr>
        <p:txBody>
          <a:bodyPr wrap="none" rtlCol="0">
            <a:spAutoFit/>
          </a:bodyPr>
          <a:lstStyle/>
          <a:p>
            <a:pPr algn="ctr"/>
            <a:r>
              <a:rPr lang="it-IT" sz="2400" b="1" spc="120" dirty="0">
                <a:solidFill>
                  <a:srgbClr val="990000"/>
                </a:solidFill>
                <a:latin typeface="Garamond" panose="02020404030301010803" pitchFamily="18" charset="0"/>
              </a:rPr>
              <a:t>Toscana IGT 2016</a:t>
            </a:r>
            <a:endParaRPr lang="en-US" sz="2400" b="1" spc="120" dirty="0">
              <a:solidFill>
                <a:srgbClr val="990000"/>
              </a:solidFill>
              <a:latin typeface="Garamond" panose="02020404030301010803" pitchFamily="18" charset="0"/>
            </a:endParaRPr>
          </a:p>
        </p:txBody>
      </p:sp>
      <p:pic>
        <p:nvPicPr>
          <p:cNvPr id="14" name="Picture 13" descr="A picture containing clipart&#10;&#10;Description generated with high confidence">
            <a:extLst>
              <a:ext uri="{FF2B5EF4-FFF2-40B4-BE49-F238E27FC236}">
                <a16:creationId xmlns:a16="http://schemas.microsoft.com/office/drawing/2014/main" id="{8E3F0C49-9861-46BC-A45F-46C153726C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3085" y="201506"/>
            <a:ext cx="1957432" cy="875467"/>
          </a:xfrm>
          <a:prstGeom prst="rect">
            <a:avLst/>
          </a:prstGeom>
        </p:spPr>
      </p:pic>
      <p:pic>
        <p:nvPicPr>
          <p:cNvPr id="34" name="Picture 33" descr="A close up of a beverage&#10;&#10;Description generated with very high confidence">
            <a:extLst>
              <a:ext uri="{FF2B5EF4-FFF2-40B4-BE49-F238E27FC236}">
                <a16:creationId xmlns:a16="http://schemas.microsoft.com/office/drawing/2014/main" id="{A0E0D463-49F2-4ED9-8955-0D123B12F5F3}"/>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385451" y="0"/>
            <a:ext cx="5319372" cy="9738542"/>
          </a:xfrm>
          <a:prstGeom prst="rect">
            <a:avLst/>
          </a:prstGeom>
        </p:spPr>
      </p:pic>
      <p:sp>
        <p:nvSpPr>
          <p:cNvPr id="39" name="TextBox 38">
            <a:extLst>
              <a:ext uri="{FF2B5EF4-FFF2-40B4-BE49-F238E27FC236}">
                <a16:creationId xmlns:a16="http://schemas.microsoft.com/office/drawing/2014/main" id="{ED54D89C-A238-4475-9F78-1EC4EF19B818}"/>
              </a:ext>
            </a:extLst>
          </p:cNvPr>
          <p:cNvSpPr txBox="1"/>
          <p:nvPr/>
        </p:nvSpPr>
        <p:spPr>
          <a:xfrm>
            <a:off x="2272020" y="1911251"/>
            <a:ext cx="4496769" cy="7232749"/>
          </a:xfrm>
          <a:prstGeom prst="rect">
            <a:avLst/>
          </a:prstGeom>
          <a:noFill/>
        </p:spPr>
        <p:txBody>
          <a:bodyPr wrap="square" rtlCol="0">
            <a:spAutoFit/>
          </a:bodyPr>
          <a:lstStyle/>
          <a:p>
            <a:pPr algn="ctr"/>
            <a:r>
              <a:rPr lang="en-US" sz="1450" b="1" dirty="0">
                <a:latin typeface="Garamond" panose="02020404030301010803" pitchFamily="18" charset="0"/>
              </a:rPr>
              <a:t>GROWING SEASON</a:t>
            </a:r>
            <a:endParaRPr lang="en-US" sz="1450" dirty="0">
              <a:latin typeface="Garamond" panose="02020404030301010803" pitchFamily="18" charset="0"/>
            </a:endParaRPr>
          </a:p>
          <a:p>
            <a:pPr algn="ctr"/>
            <a:r>
              <a:rPr lang="en-US" sz="1450" dirty="0">
                <a:latin typeface="Garamond" panose="02020404030301010803" pitchFamily="18" charset="0"/>
              </a:rPr>
              <a:t>The Autumn and Winter were very mild with below-freezing temperatures only for part of January and rainfall of about 17 inches.  Springtime temperatures were average bringing heat and humidity towards the end of May and early June. This diminished the fruit set causing a thinning effect in the clusters which was good for the Sangiovese. Two hail storms at the end of May also led to loss of flowers, thus reducing per plant growth. Summer was hot and dry with late-July and mid-August rains giving some relief to the vines and helping them during the period of </a:t>
            </a:r>
            <a:r>
              <a:rPr lang="en-US" sz="1450" dirty="0" err="1">
                <a:latin typeface="Garamond" panose="02020404030301010803" pitchFamily="18" charset="0"/>
              </a:rPr>
              <a:t>veraison</a:t>
            </a:r>
            <a:r>
              <a:rPr lang="en-US" sz="1450" dirty="0">
                <a:latin typeface="Garamond" panose="02020404030301010803" pitchFamily="18" charset="0"/>
              </a:rPr>
              <a:t>. Harvest began in early September, with mid-to-high daytime temperatures for this period of the year followed by drops in nighttime temperatures to 50°F - 59°F favoring the accumulation of phenolic compounds.</a:t>
            </a:r>
          </a:p>
          <a:p>
            <a:pPr algn="ctr"/>
            <a:endParaRPr lang="en-US" sz="1450" dirty="0">
              <a:latin typeface="Garamond" panose="02020404030301010803" pitchFamily="18" charset="0"/>
            </a:endParaRPr>
          </a:p>
          <a:p>
            <a:pPr algn="ctr"/>
            <a:r>
              <a:rPr lang="en-US" sz="1450" b="1" dirty="0">
                <a:latin typeface="Garamond" panose="02020404030301010803" pitchFamily="18" charset="0"/>
              </a:rPr>
              <a:t>TASTING NOTES</a:t>
            </a:r>
            <a:endParaRPr lang="en-US" sz="1450" dirty="0">
              <a:latin typeface="Garamond" panose="02020404030301010803" pitchFamily="18" charset="0"/>
            </a:endParaRPr>
          </a:p>
          <a:p>
            <a:pPr algn="ctr"/>
            <a:r>
              <a:rPr lang="en-US" sz="1450" dirty="0">
                <a:latin typeface="Garamond" panose="02020404030301010803" pitchFamily="18" charset="0"/>
              </a:rPr>
              <a:t>Ruby red color with delicate aromas of red berries and small red fruits followed by a soft mouth feel with nice acidity giving way to a well- balanced and pleasant finish.</a:t>
            </a:r>
          </a:p>
          <a:p>
            <a:pPr algn="ctr"/>
            <a:endParaRPr lang="en-US" sz="1450" dirty="0">
              <a:latin typeface="Garamond" panose="02020404030301010803" pitchFamily="18" charset="0"/>
            </a:endParaRPr>
          </a:p>
          <a:p>
            <a:pPr algn="ctr"/>
            <a:r>
              <a:rPr lang="en-US" sz="1450" b="1" dirty="0">
                <a:latin typeface="Garamond" panose="02020404030301010803" pitchFamily="18" charset="0"/>
              </a:rPr>
              <a:t>GRAPE VARIETIES</a:t>
            </a:r>
          </a:p>
          <a:p>
            <a:pPr algn="ctr"/>
            <a:r>
              <a:rPr lang="en-US" sz="1450" dirty="0">
                <a:latin typeface="Garamond" panose="02020404030301010803" pitchFamily="18" charset="0"/>
              </a:rPr>
              <a:t>60% Sangiovese, 30%, Merlot, 10% Cabernet Sauvignon</a:t>
            </a:r>
          </a:p>
          <a:p>
            <a:pPr algn="ctr"/>
            <a:endParaRPr lang="en-US" sz="1450" dirty="0">
              <a:latin typeface="Garamond" panose="02020404030301010803" pitchFamily="18" charset="0"/>
            </a:endParaRPr>
          </a:p>
          <a:p>
            <a:pPr algn="ctr"/>
            <a:r>
              <a:rPr lang="en-US" sz="1450" b="1" dirty="0">
                <a:latin typeface="Garamond" panose="02020404030301010803" pitchFamily="18" charset="0"/>
              </a:rPr>
              <a:t>WINEMAKING NOTES</a:t>
            </a:r>
            <a:endParaRPr lang="en-US" sz="1450" dirty="0">
              <a:latin typeface="Garamond" panose="02020404030301010803" pitchFamily="18" charset="0"/>
            </a:endParaRPr>
          </a:p>
          <a:p>
            <a:pPr algn="ctr"/>
            <a:r>
              <a:rPr lang="en-US" sz="1450" dirty="0">
                <a:latin typeface="Garamond" panose="02020404030301010803" pitchFamily="18" charset="0"/>
              </a:rPr>
              <a:t>Fermentation takes place in stainless steel tanks at controlled temperatures between 75.2°F – 80.6°F with 14-16 days of skin contact.</a:t>
            </a:r>
          </a:p>
          <a:p>
            <a:pPr algn="ctr"/>
            <a:endParaRPr lang="en-US" sz="1450" dirty="0">
              <a:latin typeface="Garamond" panose="02020404030301010803" pitchFamily="18" charset="0"/>
            </a:endParaRPr>
          </a:p>
          <a:p>
            <a:pPr algn="ctr"/>
            <a:r>
              <a:rPr lang="en-US" sz="1450" b="1" dirty="0">
                <a:latin typeface="Garamond" panose="02020404030301010803" pitchFamily="18" charset="0"/>
              </a:rPr>
              <a:t>AGING</a:t>
            </a:r>
            <a:endParaRPr lang="en-US" sz="1450" dirty="0">
              <a:latin typeface="Garamond" panose="02020404030301010803" pitchFamily="18" charset="0"/>
            </a:endParaRPr>
          </a:p>
          <a:p>
            <a:pPr algn="ctr"/>
            <a:r>
              <a:rPr lang="en-US" sz="1450" dirty="0">
                <a:latin typeface="Garamond" panose="02020404030301010803" pitchFamily="18" charset="0"/>
              </a:rPr>
              <a:t>3 – 4 months in </a:t>
            </a:r>
            <a:r>
              <a:rPr lang="en-US" sz="1450" dirty="0" err="1">
                <a:latin typeface="Garamond" panose="02020404030301010803" pitchFamily="18" charset="0"/>
              </a:rPr>
              <a:t>tonneaux</a:t>
            </a:r>
            <a:r>
              <a:rPr lang="en-US" sz="1450" dirty="0">
                <a:latin typeface="Garamond" panose="02020404030301010803" pitchFamily="18" charset="0"/>
              </a:rPr>
              <a:t> of third passage.</a:t>
            </a:r>
          </a:p>
          <a:p>
            <a:pPr algn="ctr"/>
            <a:endParaRPr lang="en-US" sz="1450" dirty="0">
              <a:latin typeface="Garamond" panose="02020404030301010803" pitchFamily="18" charset="0"/>
              <a:cs typeface="Arial"/>
            </a:endParaRPr>
          </a:p>
        </p:txBody>
      </p:sp>
    </p:spTree>
    <p:extLst>
      <p:ext uri="{BB962C8B-B14F-4D97-AF65-F5344CB8AC3E}">
        <p14:creationId xmlns:p14="http://schemas.microsoft.com/office/powerpoint/2010/main" val="29776221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260</TotalTime>
  <Words>232</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Garamond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Dadesho</dc:creator>
  <cp:lastModifiedBy>Jennifer Dadesho</cp:lastModifiedBy>
  <cp:revision>27</cp:revision>
  <cp:lastPrinted>2018-07-17T23:47:37Z</cp:lastPrinted>
  <dcterms:created xsi:type="dcterms:W3CDTF">2018-07-13T20:04:36Z</dcterms:created>
  <dcterms:modified xsi:type="dcterms:W3CDTF">2018-09-28T20:57:12Z</dcterms:modified>
</cp:coreProperties>
</file>